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363" r:id="rId3"/>
    <p:sldId id="257" r:id="rId4"/>
    <p:sldId id="260" r:id="rId5"/>
    <p:sldId id="261" r:id="rId6"/>
    <p:sldId id="413" r:id="rId7"/>
    <p:sldId id="279" r:id="rId8"/>
    <p:sldId id="414" r:id="rId9"/>
    <p:sldId id="418" r:id="rId10"/>
    <p:sldId id="419" r:id="rId11"/>
    <p:sldId id="415" r:id="rId12"/>
    <p:sldId id="262" r:id="rId13"/>
    <p:sldId id="281" r:id="rId14"/>
    <p:sldId id="376" r:id="rId15"/>
    <p:sldId id="404" r:id="rId16"/>
    <p:sldId id="405" r:id="rId17"/>
    <p:sldId id="408" r:id="rId18"/>
    <p:sldId id="406" r:id="rId19"/>
    <p:sldId id="407" r:id="rId20"/>
    <p:sldId id="264" r:id="rId21"/>
    <p:sldId id="409" r:id="rId22"/>
    <p:sldId id="410" r:id="rId23"/>
    <p:sldId id="411" r:id="rId24"/>
    <p:sldId id="377" r:id="rId25"/>
    <p:sldId id="378" r:id="rId26"/>
    <p:sldId id="379" r:id="rId27"/>
    <p:sldId id="380" r:id="rId28"/>
    <p:sldId id="381" r:id="rId29"/>
    <p:sldId id="382" r:id="rId30"/>
    <p:sldId id="383" r:id="rId31"/>
    <p:sldId id="265" r:id="rId32"/>
    <p:sldId id="276" r:id="rId33"/>
    <p:sldId id="277" r:id="rId34"/>
    <p:sldId id="266" r:id="rId35"/>
    <p:sldId id="267" r:id="rId36"/>
    <p:sldId id="268" r:id="rId37"/>
    <p:sldId id="366" r:id="rId38"/>
    <p:sldId id="271" r:id="rId39"/>
    <p:sldId id="272" r:id="rId40"/>
    <p:sldId id="426" r:id="rId41"/>
    <p:sldId id="425" r:id="rId42"/>
    <p:sldId id="427" r:id="rId43"/>
    <p:sldId id="273" r:id="rId44"/>
    <p:sldId id="387" r:id="rId45"/>
    <p:sldId id="388" r:id="rId46"/>
    <p:sldId id="389" r:id="rId47"/>
    <p:sldId id="390" r:id="rId48"/>
    <p:sldId id="391" r:id="rId49"/>
    <p:sldId id="392" r:id="rId50"/>
    <p:sldId id="393" r:id="rId51"/>
    <p:sldId id="394" r:id="rId52"/>
    <p:sldId id="274" r:id="rId53"/>
    <p:sldId id="416" r:id="rId54"/>
    <p:sldId id="428" r:id="rId55"/>
    <p:sldId id="269" r:id="rId56"/>
    <p:sldId id="270" r:id="rId57"/>
    <p:sldId id="368" r:id="rId58"/>
    <p:sldId id="278" r:id="rId59"/>
    <p:sldId id="330" r:id="rId60"/>
    <p:sldId id="282" r:id="rId61"/>
    <p:sldId id="284" r:id="rId62"/>
    <p:sldId id="285" r:id="rId63"/>
    <p:sldId id="286" r:id="rId64"/>
    <p:sldId id="287" r:id="rId65"/>
    <p:sldId id="288" r:id="rId66"/>
    <p:sldId id="289" r:id="rId67"/>
    <p:sldId id="42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5516" autoAdjust="0"/>
  </p:normalViewPr>
  <p:slideViewPr>
    <p:cSldViewPr snapToGrid="0" showGuides="1">
      <p:cViewPr varScale="1">
        <p:scale>
          <a:sx n="104" d="100"/>
          <a:sy n="104" d="100"/>
        </p:scale>
        <p:origin x="2971"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7</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41357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epsilon</a:t>
            </a:r>
            <a:endParaRPr lang="es-ES" dirty="0"/>
          </a:p>
          <a:p>
            <a:endParaRPr lang="es-ES" dirty="0"/>
          </a:p>
          <a:p>
            <a:r>
              <a:rPr lang="es-ES" dirty="0"/>
              <a:t>\\</a:t>
            </a:r>
          </a:p>
          <a:p>
            <a:endParaRPr lang="es-ES" dirty="0"/>
          </a:p>
          <a:p>
            <a:r>
              <a:rPr lang="es-ES" dirty="0"/>
              <a:t>\frac{1}{N}\sum_{i=1}^N(</a:t>
            </a:r>
            <a:r>
              <a:rPr lang="es-ES" dirty="0" err="1"/>
              <a:t>y_i</a:t>
            </a:r>
            <a:r>
              <a:rPr lang="es-ES" dirty="0"/>
              <a:t>-</a:t>
            </a:r>
            <a:r>
              <a:rPr lang="es-ES" dirty="0" err="1"/>
              <a:t>mx_i</a:t>
            </a:r>
            <a:r>
              <a:rPr lang="es-ES" dirty="0"/>
              <a:t>-b)^2=</a:t>
            </a:r>
          </a:p>
          <a:p>
            <a:r>
              <a:rPr lang="es-ES" dirty="0"/>
              <a:t>\frac{1}{N}\sum_{i=1}^N\epsilon_i^2=</a:t>
            </a:r>
          </a:p>
          <a:p>
            <a:r>
              <a:rPr lang="es-ES" dirty="0"/>
              <a:t>\frac{1}{N}\</a:t>
            </a:r>
            <a:r>
              <a:rPr lang="es-ES" dirty="0" err="1"/>
              <a:t>begin</a:t>
            </a:r>
            <a:r>
              <a:rPr lang="es-ES" dirty="0"/>
              <a:t>{</a:t>
            </a:r>
            <a:r>
              <a:rPr lang="es-ES" dirty="0" err="1"/>
              <a:t>bmatrix</a:t>
            </a:r>
            <a:r>
              <a:rPr lang="es-ES" dirty="0"/>
              <a:t>}</a:t>
            </a:r>
          </a:p>
          <a:p>
            <a:r>
              <a:rPr lang="es-ES" dirty="0"/>
              <a:t>\epsilon_1 \</a:t>
            </a:r>
            <a:r>
              <a:rPr lang="es-ES" dirty="0" err="1"/>
              <a:t>hdots</a:t>
            </a:r>
            <a:r>
              <a:rPr lang="es-ES" dirty="0"/>
              <a:t> \</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\frac{1}{N}\</a:t>
            </a:r>
            <a:r>
              <a:rPr lang="es-ES" dirty="0" err="1"/>
              <a:t>epsilon^T</a:t>
            </a:r>
            <a:r>
              <a:rPr lang="es-ES" dirty="0"/>
              <a:t>\</a:t>
            </a:r>
            <a:r>
              <a:rPr lang="es-ES" dirty="0" err="1"/>
              <a:t>epsilon</a:t>
            </a:r>
            <a:endParaRPr lang="es-ES" dirty="0"/>
          </a:p>
          <a:p>
            <a:r>
              <a:rPr lang="es-ES" dirty="0"/>
              <a:t>=</a:t>
            </a:r>
          </a:p>
          <a:p>
            <a:r>
              <a:rPr lang="es-ES" dirty="0"/>
              <a:t>\frac{1}{N}||\</a:t>
            </a:r>
            <a:r>
              <a:rPr lang="es-ES" dirty="0" err="1"/>
              <a:t>epsilon</a:t>
            </a:r>
            <a:r>
              <a:rPr lang="es-ES" dirty="0"/>
              <a:t>||^2</a:t>
            </a:r>
          </a:p>
          <a:p>
            <a:r>
              <a:rPr lang="es-ES" dirty="0"/>
              <a:t>=</a:t>
            </a:r>
          </a:p>
          <a:p>
            <a:r>
              <a:rPr lang="es-ES" dirty="0"/>
              <a:t>\frac{1}{N}||y-X\beta||^2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357139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e</a:t>
            </a:r>
          </a:p>
          <a:p>
            <a:endParaRPr lang="es-ES" dirty="0"/>
          </a:p>
          <a:p>
            <a:r>
              <a:rPr lang="es-ES" dirty="0"/>
              <a:t>\\</a:t>
            </a:r>
          </a:p>
          <a:p>
            <a:r>
              <a:rPr lang="es-ES" dirty="0"/>
              <a:t>\sum_{i=1}^N(</a:t>
            </a:r>
            <a:r>
              <a:rPr lang="es-ES" dirty="0" err="1"/>
              <a:t>y_i</a:t>
            </a:r>
            <a:r>
              <a:rPr lang="es-ES" dirty="0"/>
              <a:t>-</a:t>
            </a:r>
            <a:r>
              <a:rPr lang="es-ES" dirty="0" err="1"/>
              <a:t>mx_i</a:t>
            </a:r>
            <a:r>
              <a:rPr lang="es-ES" dirty="0"/>
              <a:t>-b)^2=</a:t>
            </a:r>
          </a:p>
          <a:p>
            <a:r>
              <a:rPr lang="es-ES" dirty="0"/>
              <a:t>\sum_{i=1}^Ne_i^2=</a:t>
            </a:r>
          </a:p>
          <a:p>
            <a:r>
              <a:rPr lang="es-ES" dirty="0"/>
              <a:t>\</a:t>
            </a:r>
            <a:r>
              <a:rPr lang="es-ES" dirty="0" err="1"/>
              <a:t>begin</a:t>
            </a:r>
            <a:r>
              <a:rPr lang="es-ES" dirty="0"/>
              <a:t>{</a:t>
            </a:r>
            <a:r>
              <a:rPr lang="es-ES" dirty="0" err="1"/>
              <a:t>bmatrix</a:t>
            </a:r>
            <a:r>
              <a:rPr lang="es-ES" dirty="0"/>
              <a:t>}</a:t>
            </a:r>
          </a:p>
          <a:p>
            <a:r>
              <a:rPr lang="es-ES" dirty="0"/>
              <a:t>e_1 \</a:t>
            </a:r>
            <a:r>
              <a:rPr lang="es-ES" dirty="0" err="1"/>
              <a:t>hdots</a:t>
            </a:r>
            <a:r>
              <a:rPr lang="es-ES" dirty="0"/>
              <a:t> </a:t>
            </a:r>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err="1"/>
              <a:t>e^Te</a:t>
            </a:r>
            <a:endParaRPr lang="es-ES" dirty="0"/>
          </a:p>
          <a:p>
            <a:r>
              <a:rPr lang="es-ES" dirty="0"/>
              <a:t>=</a:t>
            </a:r>
          </a:p>
          <a:p>
            <a:r>
              <a:rPr lang="es-ES" dirty="0"/>
              <a:t>||e||^2</a:t>
            </a:r>
          </a:p>
          <a:p>
            <a:r>
              <a:rPr lang="es-ES" dirty="0"/>
              <a:t>=</a:t>
            </a:r>
          </a:p>
          <a:p>
            <a:r>
              <a:rPr lang="es-ES" dirty="0"/>
              <a:t>||y-X\beta||^2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292091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29</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30</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32</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33</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3976134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4025258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45</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47</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48</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49</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50</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51</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52</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61</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1/10/2024</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iismath.com/"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00.png"/><Relationship Id="rId7"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gif"/></Relationships>
</file>

<file path=ppt/slides/_rels/slide13.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9.png"/><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0.gif"/><Relationship Id="rId5" Type="http://schemas.openxmlformats.org/officeDocument/2006/relationships/image" Target="../media/image15.png"/><Relationship Id="rId10" Type="http://schemas.openxmlformats.org/officeDocument/2006/relationships/image" Target="../media/image20.gif"/><Relationship Id="rId4" Type="http://schemas.openxmlformats.org/officeDocument/2006/relationships/image" Target="../media/image14.png"/><Relationship Id="rId9"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Least_absolute_deviation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4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38.gif"/></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people.duke.edu/~hpgavin/SystemID/CourseNotes/TotalLeastSquares.pdf"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5" name="Subtitle 2">
            <a:extLst>
              <a:ext uri="{FF2B5EF4-FFF2-40B4-BE49-F238E27FC236}">
                <a16:creationId xmlns:a16="http://schemas.microsoft.com/office/drawing/2014/main" id="{D528F120-4B64-4E55-BC45-C24207E7BAF0}"/>
              </a:ext>
            </a:extLst>
          </p:cNvPr>
          <p:cNvSpPr>
            <a:spLocks noGrp="1"/>
          </p:cNvSpPr>
          <p:nvPr>
            <p:ph type="subTitle" idx="1"/>
          </p:nvPr>
        </p:nvSpPr>
        <p:spPr>
          <a:xfrm>
            <a:off x="1727200" y="5446017"/>
            <a:ext cx="8534400" cy="1162534"/>
          </a:xfrm>
        </p:spPr>
        <p:txBody>
          <a:bodyPr/>
          <a:lstStyle/>
          <a:p>
            <a:r>
              <a:rPr lang="en-US" dirty="0"/>
              <a:t>Yoni Chechik</a:t>
            </a:r>
          </a:p>
          <a:p>
            <a:r>
              <a:rPr lang="en-US" dirty="0">
                <a:hlinkClick r:id="rId2"/>
              </a:rPr>
              <a:t>www.AIisMath.com</a:t>
            </a:r>
            <a:endParaRPr lang="en-US" dirty="0"/>
          </a:p>
          <a:p>
            <a:endParaRPr lang="en-US" dirty="0"/>
          </a:p>
        </p:txBody>
      </p:sp>
      <p:pic>
        <p:nvPicPr>
          <p:cNvPr id="6" name="Picture 5" descr="A picture containing toy&#10;&#10;Description automatically generated">
            <a:extLst>
              <a:ext uri="{FF2B5EF4-FFF2-40B4-BE49-F238E27FC236}">
                <a16:creationId xmlns:a16="http://schemas.microsoft.com/office/drawing/2014/main" id="{30B61127-1E8D-4BE1-A62A-84BB4A615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040" y="5773179"/>
            <a:ext cx="698738" cy="698738"/>
          </a:xfrm>
          <a:prstGeom prst="rect">
            <a:avLst/>
          </a:prstGeom>
        </p:spPr>
      </p:pic>
      <p:pic>
        <p:nvPicPr>
          <p:cNvPr id="2052" name="Picture 4" descr="Image result for pcl plane fit">
            <a:extLst>
              <a:ext uri="{FF2B5EF4-FFF2-40B4-BE49-F238E27FC236}">
                <a16:creationId xmlns:a16="http://schemas.microsoft.com/office/drawing/2014/main" id="{1C96358D-2D43-4100-B1BE-C2D18B200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510" y="947548"/>
            <a:ext cx="5815780" cy="43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a:xfrm>
                <a:off x="203200" y="762000"/>
                <a:ext cx="11785600" cy="5715000"/>
              </a:xfrm>
            </p:spPr>
            <p:txBody>
              <a:bodyPr/>
              <a:lstStyle/>
              <a:p>
                <a:r>
                  <a:rPr lang="en-US" dirty="0"/>
                  <a:t>What is not linear in its unknown variables? </a:t>
                </a:r>
              </a:p>
              <a:p>
                <a:r>
                  <a:rPr lang="en-US" dirty="0"/>
                  <a:t>For example, an off-centered circle:</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𝑏𝑦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p:txBody>
          </p:sp>
        </mc:Choice>
        <mc:Fallback xmlns="">
          <p:sp>
            <p:nvSpPr>
              <p:cNvPr id="3" name="Content Placeholder 2">
                <a:extLst>
                  <a:ext uri="{FF2B5EF4-FFF2-40B4-BE49-F238E27FC236}">
                    <a16:creationId xmlns:a16="http://schemas.microsoft.com/office/drawing/2014/main" id="{DCD3A9CF-94E1-448F-A572-1A5BEDAE35B0}"/>
                  </a:ext>
                </a:extLst>
              </p:cNvPr>
              <p:cNvSpPr>
                <a:spLocks noGrp="1" noRot="1" noChangeAspect="1" noMove="1" noResize="1" noEditPoints="1" noAdjustHandles="1" noChangeArrowheads="1" noChangeShapeType="1" noTextEdit="1"/>
              </p:cNvSpPr>
              <p:nvPr>
                <p:ph idx="1"/>
              </p:nvPr>
            </p:nvSpPr>
            <p:spPr>
              <a:xfrm>
                <a:off x="203200" y="762000"/>
                <a:ext cx="11785600" cy="5715000"/>
              </a:xfrm>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78934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MMSE &amp; Least squares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lstStyle/>
              <a:p>
                <a:endParaRPr lang="en-US" dirty="0"/>
              </a:p>
              <a:p>
                <a:endParaRPr lang="en-US" dirty="0"/>
              </a:p>
              <a:p>
                <a:endParaRPr lang="en-US" dirty="0"/>
              </a:p>
              <a:p>
                <a:r>
                  <a:rPr lang="en-US" dirty="0"/>
                  <a:t>When the fitted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dirty="0">
                    <a:highlight>
                      <a:srgbClr val="FFFF00"/>
                    </a:highlight>
                  </a:rPr>
                  <a:t>is linear in its unknown variables </a:t>
                </a:r>
                <a:r>
                  <a:rPr lang="en-US" dirty="0"/>
                  <a:t>(and the noisy input data is uncorrelated and have equal variance) we can use a method called </a:t>
                </a:r>
                <a:r>
                  <a:rPr lang="en-US" b="1" dirty="0"/>
                  <a:t>LS- least squares </a:t>
                </a:r>
                <a:r>
                  <a:rPr lang="en-US" dirty="0"/>
                  <a:t>(more precisely </a:t>
                </a:r>
                <a:r>
                  <a:rPr lang="en-US" b="1" dirty="0"/>
                  <a:t>linear least squares</a:t>
                </a:r>
                <a:r>
                  <a:rPr lang="en-US" dirty="0"/>
                  <a:t>)</a:t>
                </a:r>
                <a:r>
                  <a:rPr lang="en-US" b="1" dirty="0"/>
                  <a:t> </a:t>
                </a:r>
                <a:r>
                  <a:rPr lang="en-US" dirty="0"/>
                  <a:t>to solve the MMSE problem.</a:t>
                </a:r>
              </a:p>
              <a:p>
                <a:r>
                  <a:rPr lang="en-US" dirty="0"/>
                  <a:t>This method is mathematically proven to be the one which minimizes the L2 error for the fitted data.</a:t>
                </a:r>
              </a:p>
            </p:txBody>
          </p:sp>
        </mc:Choice>
        <mc:Fallback xmlns="">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r="-724"/>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0D67111F-61E3-4C4A-8A9A-6E75B5B3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60" y="970466"/>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13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normAutofit/>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4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189B3B-0A1F-483C-A40C-EDBFB77CD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32C600-480A-46F4-B768-D2F55460CE82}"/>
              </a:ext>
            </a:extLst>
          </p:cNvPr>
          <p:cNvSpPr/>
          <p:nvPr/>
        </p:nvSpPr>
        <p:spPr>
          <a:xfrm>
            <a:off x="82062" y="4267203"/>
            <a:ext cx="12030955" cy="2276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48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2F4949-8240-4E47-8E2A-752D951A2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241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dirty="0"/>
              <a:t>RANSAC</a:t>
            </a:r>
          </a:p>
        </p:txBody>
      </p:sp>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LS problem that is over-determined </a:t>
                </a:r>
                <a:r>
                  <a:rPr lang="en-US" dirty="0"/>
                  <a:t>(==more equations than unknowns). </a:t>
                </a:r>
              </a:p>
            </p:txBody>
          </p:sp>
        </mc:Choice>
        <mc:Fallback>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IL">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Curve fitting - 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Notice that in our derivation we didn’t use the assumption that the </a:t>
                </a:r>
                <a:r>
                  <a:rPr lang="en-US" u="sng" dirty="0"/>
                  <a:t>data</a:t>
                </a:r>
                <a:r>
                  <a:rPr lang="en-US" dirty="0"/>
                  <a:t> is linear…</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IL">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Curve fitting - 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3"/>
                <a:stretch>
                  <a:fillRect l="-931" t="-9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65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considers the y data as well. One such algorithm is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b="1" dirty="0"/>
              <a:t>Total least squares</a:t>
            </a:r>
          </a:p>
          <a:p>
            <a:r>
              <a:rPr lang="en-US" dirty="0"/>
              <a:t>RANSAC</a:t>
            </a:r>
          </a:p>
        </p:txBody>
      </p:sp>
    </p:spTree>
    <p:extLst>
      <p:ext uri="{BB962C8B-B14F-4D97-AF65-F5344CB8AC3E}">
        <p14:creationId xmlns:p14="http://schemas.microsoft.com/office/powerpoint/2010/main" val="3797472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 fitting-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0577-5DAB-49EC-801F-AFB1D2D4B22D}"/>
              </a:ext>
            </a:extLst>
          </p:cNvPr>
          <p:cNvSpPr>
            <a:spLocks noGrp="1"/>
          </p:cNvSpPr>
          <p:nvPr>
            <p:ph type="title"/>
          </p:nvPr>
        </p:nvSpPr>
        <p:spPr/>
        <p:txBody>
          <a:bodyPr/>
          <a:lstStyle/>
          <a:p>
            <a:r>
              <a:rPr lang="en-US" dirty="0"/>
              <a:t>Side note: general line equation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EC23B6-D6AA-403A-B51F-1DA9C1A3AD81}"/>
                  </a:ext>
                </a:extLst>
              </p:cNvPr>
              <p:cNvSpPr>
                <a:spLocks noGrp="1"/>
              </p:cNvSpPr>
              <p:nvPr>
                <p:ph idx="1"/>
              </p:nvPr>
            </p:nvSpPr>
            <p:spPr>
              <a:xfrm>
                <a:off x="203200" y="762000"/>
                <a:ext cx="11785600" cy="6096000"/>
              </a:xfrm>
            </p:spPr>
            <p:txBody>
              <a:bodyPr>
                <a:normAutofit fontScale="92500"/>
              </a:bodyPr>
              <a:lstStyle/>
              <a:p>
                <a14:m>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 </m:t>
                    </m:r>
                  </m:oMath>
                </a14:m>
                <a:r>
                  <a:rPr lang="en-US" dirty="0"/>
                  <a:t>is the </a:t>
                </a:r>
                <a:r>
                  <a:rPr lang="en-US" u="sng" dirty="0"/>
                  <a:t>generalized</a:t>
                </a:r>
                <a:r>
                  <a:rPr lang="en-US" dirty="0"/>
                  <a:t> linear equation.</a:t>
                </a:r>
              </a:p>
              <a:p>
                <a:r>
                  <a:rPr lang="en-US" dirty="0"/>
                  <a:t>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≠0</m:t>
                    </m:r>
                  </m:oMath>
                </a14:m>
                <a:r>
                  <a:rPr lang="en-US" dirty="0"/>
                  <a:t> we can divide by </a:t>
                </a:r>
                <a14:m>
                  <m:oMath xmlns:m="http://schemas.openxmlformats.org/officeDocument/2006/math">
                    <m:r>
                      <a:rPr lang="en-US" b="0" i="1" smtClean="0">
                        <a:latin typeface="Cambria Math" panose="02040503050406030204" pitchFamily="18" charset="0"/>
                      </a:rPr>
                      <m:t>𝑏</m:t>
                    </m:r>
                  </m:oMath>
                </a14:m>
                <a:r>
                  <a:rPr lang="en-US" dirty="0"/>
                  <a:t> and get the more known linear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p>
              <a:p>
                <a:pPr marL="0" indent="0">
                  <a:buNone/>
                </a:pPr>
                <a:endParaRPr lang="en-US" dirty="0"/>
              </a:p>
              <a:p>
                <a:r>
                  <a:rPr lang="en-US" dirty="0"/>
                  <a:t>The (first) </a:t>
                </a:r>
                <a:r>
                  <a:rPr lang="en-US" u="sng" dirty="0"/>
                  <a:t>general</a:t>
                </a:r>
                <a:r>
                  <a:rPr lang="en-US" dirty="0"/>
                  <a:t> equation can represent equations like a vertical line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𝑐𝑜𝑛𝑠𝑡</m:t>
                    </m:r>
                  </m:oMath>
                </a14:m>
                <a:r>
                  <a:rPr lang="en-US" dirty="0"/>
                  <a:t>, that the letter function can’t.</a:t>
                </a:r>
              </a:p>
              <a:p>
                <a:r>
                  <a:rPr lang="en-US" dirty="0"/>
                  <a:t>When using the general equation, we have a degree of freedom: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𝑎𝑥</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𝑏𝑦</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=0</m:t>
                      </m:r>
                    </m:oMath>
                  </m:oMathPara>
                </a14:m>
                <a:endParaRPr lang="en-US" dirty="0"/>
              </a:p>
              <a:p>
                <a:r>
                  <a:rPr lang="en-US" dirty="0"/>
                  <a:t>To combat that, we can constraint the variables</a:t>
                </a:r>
              </a:p>
              <a:p>
                <a:pPr lvl="1"/>
                <a:r>
                  <a:rPr lang="en-US" dirty="0"/>
                  <a:t>for example, define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=1 </m:t>
                    </m:r>
                  </m:oMath>
                </a14:m>
                <a:r>
                  <a:rPr lang="en-US" dirty="0"/>
                  <a:t>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p:txBody>
          </p:sp>
        </mc:Choice>
        <mc:Fallback>
          <p:sp>
            <p:nvSpPr>
              <p:cNvPr id="3" name="Content Placeholder 2">
                <a:extLst>
                  <a:ext uri="{FF2B5EF4-FFF2-40B4-BE49-F238E27FC236}">
                    <a16:creationId xmlns:a16="http://schemas.microsoft.com/office/drawing/2014/main" id="{68EC23B6-D6AA-403A-B51F-1DA9C1A3AD81}"/>
                  </a:ext>
                </a:extLst>
              </p:cNvPr>
              <p:cNvSpPr>
                <a:spLocks noGrp="1" noRot="1" noChangeAspect="1" noMove="1" noResize="1" noEditPoints="1" noAdjustHandles="1" noChangeArrowheads="1" noChangeShapeType="1" noTextEdit="1"/>
              </p:cNvSpPr>
              <p:nvPr>
                <p:ph idx="1"/>
              </p:nvPr>
            </p:nvSpPr>
            <p:spPr>
              <a:xfrm>
                <a:off x="203200" y="762000"/>
                <a:ext cx="11785600" cy="6096000"/>
              </a:xfrm>
              <a:blipFill>
                <a:blip r:embed="rId2"/>
                <a:stretch>
                  <a:fillRect l="-776" t="-800"/>
                </a:stretch>
              </a:blipFill>
            </p:spPr>
            <p:txBody>
              <a:bodyPr/>
              <a:lstStyle/>
              <a:p>
                <a:r>
                  <a:rPr lang="en-IL">
                    <a:noFill/>
                  </a:rPr>
                  <a:t> </a:t>
                </a:r>
              </a:p>
            </p:txBody>
          </p:sp>
        </mc:Fallback>
      </mc:AlternateContent>
    </p:spTree>
    <p:extLst>
      <p:ext uri="{BB962C8B-B14F-4D97-AF65-F5344CB8AC3E}">
        <p14:creationId xmlns:p14="http://schemas.microsoft.com/office/powerpoint/2010/main" val="2138181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marL="0" indent="0">
                  <a:buNone/>
                </a:pPr>
                <a:endParaRPr lang="en-US" dirty="0"/>
              </a:p>
              <a:p>
                <a:pPr marL="0" indent="0">
                  <a:buNone/>
                </a:pPr>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endParaRPr lang="en-US" dirty="0"/>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IL">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667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pPr marL="0" indent="0">
                  <a:buNone/>
                </a:pPr>
                <a:endParaRPr lang="en-US" dirty="0"/>
              </a:p>
              <a:p>
                <a:pPr marL="0" indent="0">
                  <a:buNone/>
                </a:pPr>
                <a:endParaRPr lang="en-US" dirty="0"/>
              </a:p>
              <a:p>
                <a:r>
                  <a:rPr lang="en-US" dirty="0"/>
                  <a:t>Let’s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p>
              <a:p>
                <a:endParaRPr lang="en-US" dirty="0"/>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IL">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2910096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05048"/>
            <a:ext cx="12191999"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45E597-2D1E-4A76-9362-D2D90C068C2E}"/>
              </a:ext>
            </a:extLst>
          </p:cNvPr>
          <p:cNvSpPr/>
          <p:nvPr/>
        </p:nvSpPr>
        <p:spPr>
          <a:xfrm>
            <a:off x="9590826" y="3224049"/>
            <a:ext cx="2459422"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a:t>
                </a:r>
                <a:r>
                  <a:rPr lang="en-US" dirty="0">
                    <a:highlight>
                      <a:srgbClr val="FFFF00"/>
                    </a:highlight>
                  </a:rPr>
                  <a:t>best fit </a:t>
                </a:r>
                <a:r>
                  <a:rPr lang="en-US" dirty="0"/>
                  <a:t>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is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866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 fitting-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508-7B7B-4B21-95FE-71340B079DBD}"/>
              </a:ext>
            </a:extLst>
          </p:cNvPr>
          <p:cNvSpPr>
            <a:spLocks noGrp="1"/>
          </p:cNvSpPr>
          <p:nvPr>
            <p:ph type="title"/>
          </p:nvPr>
        </p:nvSpPr>
        <p:spPr/>
        <p:txBody>
          <a:bodyPr/>
          <a:lstStyle/>
          <a:p>
            <a:r>
              <a:rPr lang="en-US" dirty="0"/>
              <a:t>The planarity assumption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32BA5D-374A-473C-B2A4-DCF1AEC0A9B6}"/>
                  </a:ext>
                </a:extLst>
              </p:cNvPr>
              <p:cNvSpPr>
                <a:spLocks noGrp="1"/>
              </p:cNvSpPr>
              <p:nvPr>
                <p:ph idx="1"/>
              </p:nvPr>
            </p:nvSpPr>
            <p:spPr/>
            <p:txBody>
              <a:bodyPr>
                <a:normAutofit lnSpcReduction="10000"/>
              </a:bodyPr>
              <a:lstStyle/>
              <a:p>
                <a:r>
                  <a:rPr lang="en-US" dirty="0"/>
                  <a:t>This method works for fitting all kind of planar data in ND space, because of the planar representation and a distance function as we’ve seen above.</a:t>
                </a:r>
              </a:p>
              <a:p>
                <a:pPr lvl="1"/>
                <a:r>
                  <a:rPr lang="en-US" dirty="0"/>
                  <a:t>For example, in 3D:</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=0</m:t>
                      </m:r>
                    </m:oMath>
                    <m:oMath xmlns:m="http://schemas.openxmlformats.org/officeDocument/2006/math">
                      <m:r>
                        <m:rPr>
                          <m:sty m:val="p"/>
                        </m:rPr>
                        <a:rPr lang="en-US" b="0" i="0" smtClean="0">
                          <a:latin typeface="Cambria Math" panose="02040503050406030204" pitchFamily="18" charset="0"/>
                        </a:rPr>
                        <m:t>dist</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e>
                          </m:rad>
                        </m:den>
                      </m:f>
                    </m:oMath>
                  </m:oMathPara>
                </a14:m>
                <a:endParaRPr lang="en-US" dirty="0"/>
              </a:p>
              <a:p>
                <a:endParaRPr lang="en-US" dirty="0"/>
              </a:p>
              <a:p>
                <a:endParaRPr lang="en-US" dirty="0"/>
              </a:p>
              <a:p>
                <a:endParaRPr lang="en-US" dirty="0"/>
              </a:p>
              <a:p>
                <a:endParaRPr lang="en-US" dirty="0"/>
              </a:p>
              <a:p>
                <a:r>
                  <a:rPr lang="en-US" dirty="0"/>
                  <a:t>TLS for non-planar data also exist, but this can’t be solved as before (the planarity assumption was used). This topic is out of scope- proof and examples </a:t>
                </a:r>
                <a:r>
                  <a:rPr lang="en-US" dirty="0">
                    <a:hlinkClick r:id="rId2"/>
                  </a:rPr>
                  <a:t>here</a:t>
                </a:r>
                <a:r>
                  <a:rPr lang="en-US" dirty="0"/>
                  <a:t>.</a:t>
                </a:r>
              </a:p>
            </p:txBody>
          </p:sp>
        </mc:Choice>
        <mc:Fallback>
          <p:sp>
            <p:nvSpPr>
              <p:cNvPr id="3" name="Content Placeholder 2">
                <a:extLst>
                  <a:ext uri="{FF2B5EF4-FFF2-40B4-BE49-F238E27FC236}">
                    <a16:creationId xmlns:a16="http://schemas.microsoft.com/office/drawing/2014/main" id="{6532BA5D-374A-473C-B2A4-DCF1AEC0A9B6}"/>
                  </a:ext>
                </a:extLst>
              </p:cNvPr>
              <p:cNvSpPr>
                <a:spLocks noGrp="1" noRot="1" noChangeAspect="1" noMove="1" noResize="1" noEditPoints="1" noAdjustHandles="1" noChangeArrowheads="1" noChangeShapeType="1" noTextEdit="1"/>
              </p:cNvSpPr>
              <p:nvPr>
                <p:ph idx="1"/>
              </p:nvPr>
            </p:nvSpPr>
            <p:spPr>
              <a:blipFill>
                <a:blip r:embed="rId3"/>
                <a:stretch>
                  <a:fillRect l="-931" t="-1706" b="-1599"/>
                </a:stretch>
              </a:blipFill>
            </p:spPr>
            <p:txBody>
              <a:bodyPr/>
              <a:lstStyle/>
              <a:p>
                <a:r>
                  <a:rPr lang="en-IL">
                    <a:noFill/>
                  </a:rPr>
                  <a:t> </a:t>
                </a:r>
              </a:p>
            </p:txBody>
          </p:sp>
        </mc:Fallback>
      </mc:AlternateContent>
      <p:pic>
        <p:nvPicPr>
          <p:cNvPr id="6" name="Picture 4" descr="Image result for pcl plane fit">
            <a:extLst>
              <a:ext uri="{FF2B5EF4-FFF2-40B4-BE49-F238E27FC236}">
                <a16:creationId xmlns:a16="http://schemas.microsoft.com/office/drawing/2014/main" id="{67715F94-9BD6-444A-92EA-56F09DE9F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219" y="1659309"/>
            <a:ext cx="4116581" cy="30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430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1690688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b="1" dirty="0"/>
              <a:t>RANSAC</a:t>
            </a:r>
          </a:p>
          <a:p>
            <a:endParaRPr lang="en-US" dirty="0"/>
          </a:p>
        </p:txBody>
      </p:sp>
    </p:spTree>
    <p:extLst>
      <p:ext uri="{BB962C8B-B14F-4D97-AF65-F5344CB8AC3E}">
        <p14:creationId xmlns:p14="http://schemas.microsoft.com/office/powerpoint/2010/main" val="2775323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B1FF-E4DD-49D6-8762-1E2AB4649975}"/>
              </a:ext>
            </a:extLst>
          </p:cNvPr>
          <p:cNvSpPr>
            <a:spLocks noGrp="1"/>
          </p:cNvSpPr>
          <p:nvPr>
            <p:ph type="title"/>
          </p:nvPr>
        </p:nvSpPr>
        <p:spPr/>
        <p:txBody>
          <a:bodyPr/>
          <a:lstStyle/>
          <a:p>
            <a:r>
              <a:rPr lang="en-US" dirty="0"/>
              <a:t>Best fit</a:t>
            </a:r>
          </a:p>
        </p:txBody>
      </p:sp>
      <p:sp>
        <p:nvSpPr>
          <p:cNvPr id="3" name="Content Placeholder 2">
            <a:extLst>
              <a:ext uri="{FF2B5EF4-FFF2-40B4-BE49-F238E27FC236}">
                <a16:creationId xmlns:a16="http://schemas.microsoft.com/office/drawing/2014/main" id="{7EF38452-C020-4AAF-B4B4-003BB2D34CA9}"/>
              </a:ext>
            </a:extLst>
          </p:cNvPr>
          <p:cNvSpPr>
            <a:spLocks noGrp="1"/>
          </p:cNvSpPr>
          <p:nvPr>
            <p:ph idx="1"/>
          </p:nvPr>
        </p:nvSpPr>
        <p:spPr/>
        <p:txBody>
          <a:bodyPr/>
          <a:lstStyle/>
          <a:p>
            <a:r>
              <a:rPr lang="en-US" dirty="0"/>
              <a:t>The best fit is the one which minimizes the </a:t>
            </a:r>
            <a:r>
              <a:rPr lang="en-US" dirty="0">
                <a:highlight>
                  <a:srgbClr val="FFFF00"/>
                </a:highlight>
              </a:rPr>
              <a:t>error</a:t>
            </a:r>
            <a:r>
              <a:rPr lang="en-US" dirty="0"/>
              <a:t> of the fitted function relative to the given data.</a:t>
            </a:r>
          </a:p>
        </p:txBody>
      </p:sp>
      <p:pic>
        <p:nvPicPr>
          <p:cNvPr id="1026" name="Picture 2" descr="Image result for least squares best fit">
            <a:extLst>
              <a:ext uri="{FF2B5EF4-FFF2-40B4-BE49-F238E27FC236}">
                <a16:creationId xmlns:a16="http://schemas.microsoft.com/office/drawing/2014/main" id="{A426E1B5-13A3-4D87-ACB0-274BACBC2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406" y="1710663"/>
            <a:ext cx="6561394" cy="501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09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1096001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Error / Loss</a:t>
            </a:r>
          </a:p>
        </p:txBody>
      </p:sp>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fontScale="92500"/>
          </a:bodyPr>
          <a:lstStyle/>
          <a:p>
            <a:r>
              <a:rPr lang="en-US" dirty="0"/>
              <a:t> </a:t>
            </a:r>
            <a:r>
              <a:rPr lang="en-US" b="1" dirty="0"/>
              <a:t>Error</a:t>
            </a:r>
            <a:r>
              <a:rPr lang="en-US" dirty="0"/>
              <a:t> (also known as </a:t>
            </a:r>
            <a:r>
              <a:rPr lang="en-US" b="1" dirty="0"/>
              <a:t>loss</a:t>
            </a:r>
            <a:r>
              <a:rPr lang="en-US" dirty="0"/>
              <a:t>) is a method of evaluating how well a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p>
          <a:p>
            <a:endParaRPr lang="en-US" dirty="0">
              <a:highlight>
                <a:srgbClr val="FFFF00"/>
              </a:highlight>
            </a:endParaRPr>
          </a:p>
          <a:p>
            <a:endParaRPr lang="en-US" dirty="0"/>
          </a:p>
          <a:p>
            <a:endParaRPr lang="en-US" dirty="0"/>
          </a:p>
          <a:p>
            <a:r>
              <a:rPr lang="en-US" dirty="0"/>
              <a:t> MSE: The mean of the distance from each point to the predicted regression model. </a:t>
            </a:r>
          </a:p>
          <a:p>
            <a:r>
              <a:rPr lang="en-US" dirty="0"/>
              <a:t>We need to find the set of variables that minimizes the error - </a:t>
            </a:r>
            <a:r>
              <a:rPr lang="en-US" b="1" dirty="0">
                <a:highlight>
                  <a:srgbClr val="FFFF00"/>
                </a:highlight>
              </a:rPr>
              <a:t>MMSE</a:t>
            </a:r>
            <a:r>
              <a:rPr lang="en-US" dirty="0"/>
              <a:t> (minimum mean square error).</a:t>
            </a:r>
          </a:p>
          <a:p>
            <a:r>
              <a:rPr lang="en-US" dirty="0"/>
              <a:t>Other variants of this error are </a:t>
            </a:r>
            <a:r>
              <a:rPr lang="en-US" b="1" dirty="0"/>
              <a:t>SSD (sum of square distances) </a:t>
            </a:r>
            <a:r>
              <a:rPr lang="en-US" dirty="0"/>
              <a:t>or</a:t>
            </a:r>
            <a:r>
              <a:rPr lang="en-US" b="1" dirty="0"/>
              <a:t> RMSE (root mean square error)</a:t>
            </a:r>
            <a:endParaRPr lang="en-US" dirty="0"/>
          </a:p>
        </p:txBody>
      </p:sp>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Linearity assumption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normAutofit/>
              </a:bodyPr>
              <a:lstStyle/>
              <a:p>
                <a:r>
                  <a:rPr lang="en-US" dirty="0"/>
                  <a:t>From now and until the end of the class we will assume that our fitted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t>
                </a:r>
                <a:r>
                  <a:rPr lang="en-US" dirty="0">
                    <a:highlight>
                      <a:srgbClr val="FFFF00"/>
                    </a:highlight>
                  </a:rPr>
                  <a:t>is linear in its unknown variables.</a:t>
                </a:r>
                <a:endParaRPr lang="en-US" dirty="0"/>
              </a:p>
              <a:p>
                <a:r>
                  <a:rPr lang="en-US" dirty="0"/>
                  <a:t>linear in its unknown variables- example:</a:t>
                </a:r>
              </a:p>
              <a:p>
                <a:pPr lvl="1"/>
                <a:r>
                  <a:rPr lang="en-US" dirty="0"/>
                  <a:t>Fitting a line to the data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are linear in the input.</a:t>
                </a:r>
              </a:p>
              <a:p>
                <a:pPr lvl="1"/>
                <a:r>
                  <a:rPr lang="en-US" dirty="0"/>
                  <a:t>A parabolic fit: finding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for the best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is also a linear fit! A linear combination of it’s known input. One can assume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𝑏𝑥</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r>
                  <a:rPr lang="en-US" dirty="0"/>
                  <a:t>and see the linear combination more vividly.</a:t>
                </a:r>
              </a:p>
              <a:p>
                <a:r>
                  <a:rPr lang="en-US" dirty="0"/>
                  <a:t>This types of problems are called </a:t>
                </a:r>
                <a:r>
                  <a:rPr lang="en-US" b="1" dirty="0"/>
                  <a:t>linear regression </a:t>
                </a:r>
                <a:r>
                  <a:rPr lang="en-US" dirty="0"/>
                  <a:t>problems.</a:t>
                </a:r>
              </a:p>
            </p:txBody>
          </p:sp>
        </mc:Choice>
        <mc:Fallback>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t="-959" r="-103"/>
                </a:stretch>
              </a:blipFill>
            </p:spPr>
            <p:txBody>
              <a:bodyPr/>
              <a:lstStyle/>
              <a:p>
                <a:r>
                  <a:rPr lang="en-IL">
                    <a:noFill/>
                  </a:rPr>
                  <a:t> </a:t>
                </a:r>
              </a:p>
            </p:txBody>
          </p:sp>
        </mc:Fallback>
      </mc:AlternateContent>
    </p:spTree>
    <p:extLst>
      <p:ext uri="{BB962C8B-B14F-4D97-AF65-F5344CB8AC3E}">
        <p14:creationId xmlns:p14="http://schemas.microsoft.com/office/powerpoint/2010/main" val="420745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p:txBody>
          <a:bodyPr/>
          <a:lstStyle/>
          <a:p>
            <a:r>
              <a:rPr lang="en-US" dirty="0">
                <a:highlight>
                  <a:srgbClr val="FFFF00"/>
                </a:highlight>
              </a:rPr>
              <a:t>What is not linear in its unknown variables? </a:t>
            </a:r>
          </a:p>
        </p:txBody>
      </p:sp>
    </p:spTree>
    <p:extLst>
      <p:ext uri="{BB962C8B-B14F-4D97-AF65-F5344CB8AC3E}">
        <p14:creationId xmlns:p14="http://schemas.microsoft.com/office/powerpoint/2010/main" val="1526600323"/>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6434</TotalTime>
  <Words>8851</Words>
  <Application>Microsoft Office PowerPoint</Application>
  <PresentationFormat>Widescreen</PresentationFormat>
  <Paragraphs>1113</Paragraphs>
  <Slides>67</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Cambria Math</vt:lpstr>
      <vt:lpstr>Consolas</vt:lpstr>
      <vt:lpstr>class_layout</vt:lpstr>
      <vt:lpstr>Curve fitting</vt:lpstr>
      <vt:lpstr>References</vt:lpstr>
      <vt:lpstr>TOC</vt:lpstr>
      <vt:lpstr>Some motivation</vt:lpstr>
      <vt:lpstr>What is curve fitting</vt:lpstr>
      <vt:lpstr>Best fit</vt:lpstr>
      <vt:lpstr>Error / Loss</vt:lpstr>
      <vt:lpstr>Linearity assumption</vt:lpstr>
      <vt:lpstr>Linearity assumption</vt:lpstr>
      <vt:lpstr>Linearity assumption</vt:lpstr>
      <vt:lpstr>MMSE &amp; Least squares</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Side note: pseudoinverse</vt:lpstr>
      <vt:lpstr>Curve fitting - LS</vt:lpstr>
      <vt:lpstr>Curve fitting - LS</vt:lpstr>
      <vt:lpstr>PowerPoint Presentation</vt:lpstr>
      <vt:lpstr>Problem 1: fitting vertical data</vt:lpstr>
      <vt:lpstr>Problem 1: fitting vertical data</vt:lpstr>
      <vt:lpstr>TOC</vt:lpstr>
      <vt:lpstr>Line fitting- total least squares</vt:lpstr>
      <vt:lpstr>Line fitting- TLS</vt:lpstr>
      <vt:lpstr>Side note: general line equation</vt:lpstr>
      <vt:lpstr>Line fitting- TLS</vt:lpstr>
      <vt:lpstr>Line fitting- TLS</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-the minimization problem</vt:lpstr>
      <vt:lpstr>The planarity assumption</vt:lpstr>
      <vt:lpstr>PowerPoint Presentation</vt:lpstr>
      <vt:lpstr>Problem 2: fitting with outliers datapoints</vt:lpstr>
      <vt:lpstr>Problem 2: fitting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Curve fitting</dc:title>
  <dc:creator> </dc:creator>
  <cp:lastModifiedBy>Yoni Chechik</cp:lastModifiedBy>
  <cp:revision>198</cp:revision>
  <dcterms:created xsi:type="dcterms:W3CDTF">2019-08-07T13:55:19Z</dcterms:created>
  <dcterms:modified xsi:type="dcterms:W3CDTF">2024-01-10T15:58:01Z</dcterms:modified>
</cp:coreProperties>
</file>